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97" r:id="rId4"/>
    <p:sldId id="301" r:id="rId5"/>
    <p:sldId id="302" r:id="rId6"/>
    <p:sldId id="303" r:id="rId7"/>
    <p:sldId id="304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20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7199-6345-4DC5-880B-88489F3010EC}" type="datetimeFigureOut">
              <a:rPr lang="ru-RU" smtClean="0"/>
              <a:pPr/>
              <a:t>24.05.2025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BE2A1-8603-4CED-AD51-B6FDD43EDC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076470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 advTm="3960000"/>
    </mc:Choice>
    <mc:Fallback>
      <p:transition spd="slow" advClick="0" advTm="3960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7199-6345-4DC5-880B-88489F3010EC}" type="datetimeFigureOut">
              <a:rPr lang="ru-RU" smtClean="0"/>
              <a:pPr/>
              <a:t>24.05.2025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BE2A1-8603-4CED-AD51-B6FDD43EDC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1402151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 advTm="3960000"/>
    </mc:Choice>
    <mc:Fallback>
      <p:transition spd="slow" advClick="0" advTm="396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7199-6345-4DC5-880B-88489F3010EC}" type="datetimeFigureOut">
              <a:rPr lang="ru-RU" smtClean="0"/>
              <a:pPr/>
              <a:t>24.05.2025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BE2A1-8603-4CED-AD51-B6FDD43EDC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972425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 advTm="3960000"/>
    </mc:Choice>
    <mc:Fallback>
      <p:transition spd="slow" advClick="0" advTm="396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7199-6345-4DC5-880B-88489F3010EC}" type="datetimeFigureOut">
              <a:rPr lang="ru-RU" smtClean="0"/>
              <a:pPr/>
              <a:t>24.05.2025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BE2A1-8603-4CED-AD51-B6FDD43EDC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7686986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 advTm="3960000"/>
    </mc:Choice>
    <mc:Fallback>
      <p:transition spd="slow" advClick="0" advTm="396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7199-6345-4DC5-880B-88489F3010EC}" type="datetimeFigureOut">
              <a:rPr lang="ru-RU" smtClean="0"/>
              <a:pPr/>
              <a:t>24.05.2025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BE2A1-8603-4CED-AD51-B6FDD43EDC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971841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 advTm="3960000"/>
    </mc:Choice>
    <mc:Fallback>
      <p:transition spd="slow" advClick="0" advTm="396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7199-6345-4DC5-880B-88489F3010EC}" type="datetimeFigureOut">
              <a:rPr lang="ru-RU" smtClean="0"/>
              <a:pPr/>
              <a:t>24.05.2025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BE2A1-8603-4CED-AD51-B6FDD43EDC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1553153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 advTm="3960000"/>
    </mc:Choice>
    <mc:Fallback>
      <p:transition spd="slow" advClick="0" advTm="396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7199-6345-4DC5-880B-88489F3010EC}" type="datetimeFigureOut">
              <a:rPr lang="ru-RU" smtClean="0"/>
              <a:pPr/>
              <a:t>24.05.2025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BE2A1-8603-4CED-AD51-B6FDD43EDC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0271426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 advTm="3960000"/>
    </mc:Choice>
    <mc:Fallback>
      <p:transition spd="slow" advClick="0" advTm="396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7199-6345-4DC5-880B-88489F3010EC}" type="datetimeFigureOut">
              <a:rPr lang="ru-RU" smtClean="0"/>
              <a:pPr/>
              <a:t>24.05.2025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BE2A1-8603-4CED-AD51-B6FDD43EDC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3787546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 advTm="3960000"/>
    </mc:Choice>
    <mc:Fallback>
      <p:transition spd="slow" advClick="0" advTm="396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7199-6345-4DC5-880B-88489F3010EC}" type="datetimeFigureOut">
              <a:rPr lang="ru-RU" smtClean="0"/>
              <a:pPr/>
              <a:t>24.05.2025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BE2A1-8603-4CED-AD51-B6FDD43EDC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844905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 advTm="3960000"/>
    </mc:Choice>
    <mc:Fallback>
      <p:transition spd="slow" advClick="0" advTm="396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7199-6345-4DC5-880B-88489F3010EC}" type="datetimeFigureOut">
              <a:rPr lang="ru-RU" smtClean="0"/>
              <a:pPr/>
              <a:t>24.05.2025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BE2A1-8603-4CED-AD51-B6FDD43EDC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4297026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 advTm="3960000"/>
    </mc:Choice>
    <mc:Fallback>
      <p:transition spd="slow" advClick="0" advTm="396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7199-6345-4DC5-880B-88489F3010EC}" type="datetimeFigureOut">
              <a:rPr lang="ru-RU" smtClean="0"/>
              <a:pPr/>
              <a:t>24.05.2025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BE2A1-8603-4CED-AD51-B6FDD43EDC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5380336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 advTm="3960000"/>
    </mc:Choice>
    <mc:Fallback>
      <p:transition spd="slow" advClick="0" advTm="396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C7199-6345-4DC5-880B-88489F3010EC}" type="datetimeFigureOut">
              <a:rPr lang="ru-RU" smtClean="0"/>
              <a:pPr/>
              <a:t>24.05.2025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BE2A1-8603-4CED-AD51-B6FDD43EDC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00720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="" xmlns:p14="http://schemas.microsoft.com/office/powerpoint/2010/main" Requires="p14">
      <p:transition spd="slow" p14:dur="2000" advClick="0" advTm="3960000"/>
    </mc:Choice>
    <mc:Fallback>
      <p:transition spd="slow" advClick="0" advTm="3960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2198" y="1553378"/>
            <a:ext cx="7425368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Загадка замка</a:t>
            </a:r>
            <a:endParaRPr lang="ru-RU" sz="8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02036" y="2901233"/>
            <a:ext cx="1319593" cy="20928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3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Monotype Corsiva" panose="03010101010201010101" pitchFamily="66" charset="0"/>
              </a:rPr>
              <a:t>П</a:t>
            </a:r>
          </a:p>
        </p:txBody>
      </p:sp>
      <p:sp>
        <p:nvSpPr>
          <p:cNvPr id="7" name="Управляющая кнопка: &quot;В конец&quot; 6">
            <a:hlinkClick r:id="" action="ppaction://hlinkshowjump?jump=nextslide" highlightClick="1"/>
          </p:cNvPr>
          <p:cNvSpPr/>
          <p:nvPr/>
        </p:nvSpPr>
        <p:spPr>
          <a:xfrm>
            <a:off x="8753707" y="6501161"/>
            <a:ext cx="301083" cy="267629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3957885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 advTm="3960000"/>
    </mc:Choice>
    <mc:Fallback>
      <p:transition spd="slow" advClick="0" advTm="3960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7443" y="849087"/>
            <a:ext cx="762544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900" dirty="0"/>
              <a:t>Замок </a:t>
            </a:r>
            <a:r>
              <a:rPr lang="ru-RU" sz="3900" dirty="0">
                <a:latin typeface="Monotype Corsiva" panose="03010101010201010101" pitchFamily="66" charset="0"/>
              </a:rPr>
              <a:t>П</a:t>
            </a:r>
            <a:r>
              <a:rPr lang="ru-RU" sz="3900" dirty="0"/>
              <a:t> – это старинный замок, в котором очень много комнат. Вам необходимо пройти </a:t>
            </a:r>
            <a:r>
              <a:rPr lang="ru-RU" sz="3900" dirty="0" smtClean="0"/>
              <a:t>восемь комнат. В </a:t>
            </a:r>
            <a:r>
              <a:rPr lang="ru-RU" sz="3900" dirty="0"/>
              <a:t>каждой комнате </a:t>
            </a:r>
            <a:r>
              <a:rPr lang="ru-RU" sz="3900" dirty="0" smtClean="0"/>
              <a:t>получить </a:t>
            </a:r>
            <a:r>
              <a:rPr lang="ru-RU" sz="3900" dirty="0"/>
              <a:t>цифру, выполнив определенные задания.</a:t>
            </a:r>
          </a:p>
          <a:p>
            <a:pPr algn="ctr"/>
            <a:r>
              <a:rPr lang="ru-RU" sz="3900" dirty="0"/>
              <a:t>Когда вы </a:t>
            </a:r>
            <a:r>
              <a:rPr lang="ru-RU" sz="3900" dirty="0" smtClean="0"/>
              <a:t>соберете </a:t>
            </a:r>
            <a:r>
              <a:rPr lang="ru-RU" sz="3900" dirty="0"/>
              <a:t>все цифры, то вам откроется тайна замка </a:t>
            </a:r>
            <a:r>
              <a:rPr lang="ru-RU" sz="3900" dirty="0">
                <a:latin typeface="Monotype Corsiva" panose="03010101010201010101" pitchFamily="66" charset="0"/>
              </a:rPr>
              <a:t>П</a:t>
            </a:r>
            <a:r>
              <a:rPr lang="ru-RU" sz="3900" dirty="0"/>
              <a:t>.</a:t>
            </a:r>
          </a:p>
        </p:txBody>
      </p:sp>
      <p:sp>
        <p:nvSpPr>
          <p:cNvPr id="3" name="Управляющая кнопка: &quot;В конец&quot; 2">
            <a:hlinkClick r:id="" action="ppaction://hlinkshowjump?jump=nextslide" highlightClick="1"/>
          </p:cNvPr>
          <p:cNvSpPr/>
          <p:nvPr/>
        </p:nvSpPr>
        <p:spPr>
          <a:xfrm>
            <a:off x="8753707" y="6501161"/>
            <a:ext cx="301083" cy="267629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9755284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 advTm="3960000"/>
    </mc:Choice>
    <mc:Fallback>
      <p:transition spd="slow" advClick="0" advTm="3960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Картинки по запросу канделябр 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52" y="4341467"/>
            <a:ext cx="1580606" cy="224697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2708" y="972121"/>
            <a:ext cx="8681292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Вы </a:t>
            </a:r>
            <a:r>
              <a:rPr lang="ru-RU" sz="2800" b="1" dirty="0"/>
              <a:t>собрали </a:t>
            </a:r>
            <a:r>
              <a:rPr lang="ru-RU" sz="2800" b="1" dirty="0" smtClean="0"/>
              <a:t>восемь </a:t>
            </a:r>
            <a:r>
              <a:rPr lang="ru-RU" sz="2800" b="1" dirty="0"/>
              <a:t>замечательных </a:t>
            </a:r>
            <a:r>
              <a:rPr lang="ru-RU" sz="2800" b="1" dirty="0" smtClean="0"/>
              <a:t>цифр!</a:t>
            </a:r>
          </a:p>
          <a:p>
            <a:pPr algn="ctr"/>
            <a:r>
              <a:rPr lang="ru-RU" sz="2800" b="1" dirty="0" smtClean="0"/>
              <a:t>Обозначение </a:t>
            </a:r>
            <a:r>
              <a:rPr lang="ru-RU" sz="2400" b="1" i="1" dirty="0" err="1" smtClean="0">
                <a:solidFill>
                  <a:srgbClr val="FF0000"/>
                </a:solidFill>
              </a:rPr>
              <a:t>π</a:t>
            </a:r>
            <a:r>
              <a:rPr lang="ru-RU" sz="2800" b="1" dirty="0" err="1" smtClean="0"/>
              <a:t> </a:t>
            </a:r>
            <a:r>
              <a:rPr lang="ru-RU" sz="2800" b="1" dirty="0" smtClean="0"/>
              <a:t>происходит от первой буквы греческого слова </a:t>
            </a:r>
            <a:r>
              <a:rPr lang="ru-RU" sz="2400" b="1" i="1" dirty="0" err="1" smtClean="0">
                <a:solidFill>
                  <a:srgbClr val="FF0000"/>
                </a:solidFill>
              </a:rPr>
              <a:t>περιφέρεια</a:t>
            </a:r>
            <a:r>
              <a:rPr lang="ru-RU" sz="2400" b="1" dirty="0" err="1" smtClean="0">
                <a:solidFill>
                  <a:srgbClr val="FF0000"/>
                </a:solidFill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«</a:t>
            </a:r>
            <a:r>
              <a:rPr lang="ru-RU" sz="2800" b="1" dirty="0" smtClean="0">
                <a:solidFill>
                  <a:srgbClr val="FF0000"/>
                </a:solidFill>
              </a:rPr>
              <a:t>окружность».</a:t>
            </a:r>
          </a:p>
          <a:p>
            <a:pPr algn="ctr"/>
            <a:r>
              <a:rPr lang="ru-RU" sz="2800" b="1" dirty="0" smtClean="0"/>
              <a:t>Впервые обозначение  </a:t>
            </a:r>
            <a:r>
              <a:rPr lang="ru-RU" sz="2400" b="1" i="1" dirty="0" err="1" smtClean="0">
                <a:solidFill>
                  <a:srgbClr val="FF0000"/>
                </a:solidFill>
              </a:rPr>
              <a:t>π</a:t>
            </a:r>
            <a:r>
              <a:rPr lang="ru-RU" sz="2800" b="1" dirty="0" err="1" smtClean="0">
                <a:solidFill>
                  <a:srgbClr val="FF0000"/>
                </a:solidFill>
              </a:rPr>
              <a:t> </a:t>
            </a:r>
            <a:r>
              <a:rPr lang="ru-RU" sz="2800" b="1" dirty="0" smtClean="0"/>
              <a:t>появилось у английского</a:t>
            </a:r>
          </a:p>
          <a:p>
            <a:pPr algn="ctr"/>
            <a:r>
              <a:rPr lang="ru-RU" sz="2800" b="1" dirty="0" smtClean="0"/>
              <a:t> математика </a:t>
            </a:r>
            <a:r>
              <a:rPr lang="ru-RU" sz="2800" b="1" dirty="0" smtClean="0">
                <a:solidFill>
                  <a:srgbClr val="FF0000"/>
                </a:solidFill>
              </a:rPr>
              <a:t>Уильяма Джонса (1706г)</a:t>
            </a:r>
            <a:endParaRPr lang="ru-RU" sz="2800" dirty="0"/>
          </a:p>
          <a:p>
            <a:r>
              <a:rPr lang="ru-RU" sz="2800" b="1" dirty="0" smtClean="0">
                <a:solidFill>
                  <a:srgbClr val="FF0000"/>
                </a:solidFill>
              </a:rPr>
              <a:t> Отношение длины окружности 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к её диаметру – постоянное число «пи»,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которое примерно равно 3,14.</a:t>
            </a:r>
          </a:p>
          <a:p>
            <a:pPr algn="ctr"/>
            <a:r>
              <a:rPr lang="ru-RU" sz="5400" b="1" dirty="0" smtClean="0">
                <a:latin typeface="Monotype Corsiva" panose="03010101010201010101" pitchFamily="66" charset="0"/>
              </a:rPr>
              <a:t>П</a:t>
            </a:r>
            <a:r>
              <a:rPr lang="ru-RU" sz="5400" b="1" dirty="0" smtClean="0"/>
              <a:t> </a:t>
            </a:r>
            <a:r>
              <a:rPr lang="ru-RU" sz="5400" b="1" dirty="0"/>
              <a:t>= 3,1415926…….</a:t>
            </a:r>
          </a:p>
        </p:txBody>
      </p:sp>
      <p:sp>
        <p:nvSpPr>
          <p:cNvPr id="7" name="Управляющая кнопка: &quot;В конец&quot; 6">
            <a:hlinkClick r:id="" action="ppaction://hlinkshowjump?jump=nextslide" highlightClick="1"/>
          </p:cNvPr>
          <p:cNvSpPr/>
          <p:nvPr/>
        </p:nvSpPr>
        <p:spPr>
          <a:xfrm>
            <a:off x="8753707" y="6501161"/>
            <a:ext cx="301083" cy="267629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12" descr="i?id=63283915&amp;tov=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48838" y="3306808"/>
            <a:ext cx="2112963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65455502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 advTm="3960000"/>
    </mc:Choice>
    <mc:Fallback>
      <p:transition spd="slow" advClick="0" advTm="3960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Картинки по запросу">
            <a:hlinkClick r:id="" action="ppaction://noaction"/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3" b="1092"/>
          <a:stretch/>
        </p:blipFill>
        <p:spPr bwMode="auto">
          <a:xfrm>
            <a:off x="643467" y="643467"/>
            <a:ext cx="7859181" cy="557106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5307925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 advTm="3960000"/>
    </mc:Choice>
    <mc:Fallback>
      <p:transition spd="slow" advClick="0" advTm="3960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267096" y="1665514"/>
            <a:ext cx="6714309" cy="477447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00446" y="179754"/>
            <a:ext cx="8373291" cy="1323439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«Доктор пи»</a:t>
            </a:r>
            <a:r>
              <a:rPr lang="ru-RU" sz="4000" dirty="0" smtClean="0"/>
              <a:t> Андрей </a:t>
            </a:r>
            <a:r>
              <a:rPr lang="ru-RU" sz="4000" dirty="0" err="1" smtClean="0"/>
              <a:t>Слюсарчук</a:t>
            </a:r>
            <a:r>
              <a:rPr lang="ru-RU" sz="4000" dirty="0" smtClean="0"/>
              <a:t> запомнил 30 млн. цифр числа пи!</a:t>
            </a:r>
            <a:endParaRPr lang="ru-RU" sz="40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 advTm="3960000"/>
    </mc:Choice>
    <mc:Fallback>
      <p:transition spd="slow" advClick="0" advTm="3960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3557" y="488072"/>
            <a:ext cx="72276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14 марта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3200" dirty="0" smtClean="0"/>
              <a:t>– международный день числа 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61257" y="1214847"/>
            <a:ext cx="8582297" cy="255454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ru-RU" sz="3200" dirty="0" smtClean="0"/>
              <a:t>В этот день весь мир ест </a:t>
            </a:r>
            <a:r>
              <a:rPr lang="ru-RU" sz="3200" dirty="0" err="1" smtClean="0"/>
              <a:t>ПИроги</a:t>
            </a:r>
            <a:r>
              <a:rPr lang="ru-RU" sz="3200" dirty="0" smtClean="0"/>
              <a:t> и </a:t>
            </a:r>
            <a:r>
              <a:rPr lang="ru-RU" sz="3200" dirty="0" err="1" smtClean="0"/>
              <a:t>ПИроженые</a:t>
            </a:r>
            <a:r>
              <a:rPr lang="ru-RU" sz="3200" dirty="0" smtClean="0"/>
              <a:t>, </a:t>
            </a:r>
          </a:p>
          <a:p>
            <a:r>
              <a:rPr lang="ru-RU" sz="3200" dirty="0" smtClean="0"/>
              <a:t>Играет на </a:t>
            </a:r>
            <a:r>
              <a:rPr lang="ru-RU" sz="3200" dirty="0" err="1" smtClean="0"/>
              <a:t>ПИанино</a:t>
            </a:r>
            <a:r>
              <a:rPr lang="ru-RU" sz="3200" dirty="0" smtClean="0"/>
              <a:t> и в </a:t>
            </a:r>
            <a:r>
              <a:rPr lang="ru-RU" sz="3200" dirty="0" err="1" smtClean="0"/>
              <a:t>ПИн-понг</a:t>
            </a:r>
            <a:r>
              <a:rPr lang="ru-RU" sz="3200" dirty="0" smtClean="0"/>
              <a:t>. </a:t>
            </a:r>
          </a:p>
          <a:p>
            <a:r>
              <a:rPr lang="ru-RU" sz="3200" dirty="0" smtClean="0"/>
              <a:t>Впервые День был отмечен </a:t>
            </a:r>
            <a:r>
              <a:rPr lang="ru-RU" sz="3200" dirty="0" smtClean="0">
                <a:solidFill>
                  <a:srgbClr val="FF0000"/>
                </a:solidFill>
              </a:rPr>
              <a:t>в 1988 году</a:t>
            </a:r>
            <a:r>
              <a:rPr lang="ru-RU" sz="3200" dirty="0" smtClean="0"/>
              <a:t> в научно-популярном музее </a:t>
            </a:r>
            <a:r>
              <a:rPr lang="ru-RU" sz="3200" dirty="0" err="1" smtClean="0"/>
              <a:t>Эксплораториум</a:t>
            </a:r>
            <a:r>
              <a:rPr lang="ru-RU" sz="3200" dirty="0" smtClean="0"/>
              <a:t> в Сан-Франциско.</a:t>
            </a:r>
            <a:endParaRPr lang="ru-RU" sz="3200" dirty="0"/>
          </a:p>
        </p:txBody>
      </p:sp>
      <p:pic>
        <p:nvPicPr>
          <p:cNvPr id="4" name="Picture 12" descr="PCAOMXRWUCA69Z300CAGI7JOOCAQ6TF63CAMI74G1CA5HCZQOCAUVRJP7CA2VL63LCAZ92HWNCA40WTU9CA4798YDCAN8Q2YCCAQZHR5JCASVF8GCCA3MV7J2CAVCBUXRCA5XF265CAGPI0T2CAHIMG6ECATVCN7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1246" y="3760393"/>
            <a:ext cx="1952853" cy="27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п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7170" y="4389120"/>
            <a:ext cx="2197493" cy="1914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ICA0B6FBBCANMDQY8CANCFP6HCAJ9JYVNCA6JWAJOCAZQ6NMLCALYUV1RCAMY9A6KCAL3LMFECA9N5D1QCAYZSH8VCAOX5K33CAZCRVM2CA1HV76OCA0P09LLCA4VLYBYCAV5FFSNCAYKTTVBCABHRM0VCABHHR2V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57601" y="4170407"/>
            <a:ext cx="2069010" cy="2069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 advTm="3960000"/>
    </mc:Choice>
    <mc:Fallback>
      <p:transition spd="slow" advClick="0" advTm="3960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3509" y="182881"/>
            <a:ext cx="8516982" cy="6395314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Пи в стихах:</a:t>
            </a:r>
          </a:p>
          <a:p>
            <a:pPr algn="ctr"/>
            <a:endParaRPr lang="ru-RU" sz="3200" dirty="0" smtClean="0"/>
          </a:p>
          <a:p>
            <a:pPr algn="ctr"/>
            <a:r>
              <a:rPr lang="ru-RU" sz="3200" dirty="0" smtClean="0"/>
              <a:t>Чтобы нам не ошибаться,</a:t>
            </a:r>
          </a:p>
          <a:p>
            <a:pPr algn="ctr"/>
            <a:r>
              <a:rPr lang="ru-RU" sz="3200" dirty="0" smtClean="0"/>
              <a:t>Надо правильно прочесть:</a:t>
            </a:r>
          </a:p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Три, четырнадцать, пятнадцать,</a:t>
            </a:r>
          </a:p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Девяносто два и шесть.</a:t>
            </a:r>
          </a:p>
          <a:p>
            <a:pPr algn="ctr"/>
            <a:r>
              <a:rPr lang="ru-RU" sz="3200" dirty="0" smtClean="0"/>
              <a:t>Ну и дальше надо знать,</a:t>
            </a:r>
          </a:p>
          <a:p>
            <a:pPr algn="ctr"/>
            <a:r>
              <a:rPr lang="ru-RU" sz="3200" dirty="0" smtClean="0"/>
              <a:t>Если мы вас спросим -</a:t>
            </a:r>
          </a:p>
          <a:p>
            <a:pPr algn="ctr"/>
            <a:r>
              <a:rPr lang="ru-RU" sz="3200" dirty="0" smtClean="0"/>
              <a:t>Это будет </a:t>
            </a:r>
            <a:r>
              <a:rPr lang="ru-RU" sz="3200" dirty="0" smtClean="0">
                <a:solidFill>
                  <a:srgbClr val="FF0000"/>
                </a:solidFill>
              </a:rPr>
              <a:t>пять, три, пять,</a:t>
            </a:r>
          </a:p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Восемь, девять, восемь.</a:t>
            </a:r>
          </a:p>
          <a:p>
            <a:pPr algn="ctr"/>
            <a:endParaRPr lang="ru-RU" sz="3200" dirty="0" smtClean="0">
              <a:solidFill>
                <a:srgbClr val="FF0000"/>
              </a:solidFill>
            </a:endParaRPr>
          </a:p>
          <a:p>
            <a:pPr algn="ctr"/>
            <a:endParaRPr lang="ru-RU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 advTm="3960000"/>
    </mc:Choice>
    <mc:Fallback>
      <p:transition spd="slow" advClick="0" advTm="3960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1765</TotalTime>
  <Words>198</Words>
  <Application>Microsoft Office PowerPoint</Application>
  <PresentationFormat>Экран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александровна елена</dc:creator>
  <cp:lastModifiedBy>RePack by SPecialiST</cp:lastModifiedBy>
  <cp:revision>73</cp:revision>
  <dcterms:created xsi:type="dcterms:W3CDTF">2017-03-30T12:47:53Z</dcterms:created>
  <dcterms:modified xsi:type="dcterms:W3CDTF">2025-05-24T14:17:29Z</dcterms:modified>
</cp:coreProperties>
</file>