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7" r:id="rId3"/>
    <p:sldId id="258" r:id="rId4"/>
    <p:sldId id="256" r:id="rId5"/>
    <p:sldId id="260" r:id="rId6"/>
    <p:sldId id="274" r:id="rId7"/>
    <p:sldId id="259" r:id="rId8"/>
    <p:sldId id="261" r:id="rId9"/>
    <p:sldId id="262" r:id="rId10"/>
    <p:sldId id="272" r:id="rId11"/>
    <p:sldId id="273" r:id="rId12"/>
    <p:sldId id="263" r:id="rId13"/>
    <p:sldId id="266" r:id="rId14"/>
    <p:sldId id="267" r:id="rId15"/>
    <p:sldId id="268" r:id="rId16"/>
    <p:sldId id="269" r:id="rId17"/>
    <p:sldId id="270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4T17:22:47.606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/>
              <a:t>Критерии оценивания </a:t>
            </a:r>
            <a:br>
              <a:rPr lang="ru-RU" altLang="en-US" b="1"/>
            </a:br>
            <a:r>
              <a:rPr lang="ru-RU" altLang="en-US" sz="3600" b="1"/>
              <a:t>(проверочная работа)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ru-RU" altLang="en-US"/>
              <a:t>1 задание</a:t>
            </a:r>
            <a:r>
              <a:rPr lang="en-US" altLang="en-US"/>
              <a:t>:</a:t>
            </a:r>
            <a:r>
              <a:rPr lang="ru-RU" altLang="en-US"/>
              <a:t> за каждый правильный ответ 1 балл, максимальное количество баллов 2.</a:t>
            </a:r>
          </a:p>
          <a:p>
            <a:r>
              <a:rPr lang="ru-RU" altLang="en-US"/>
              <a:t>2 задание</a:t>
            </a:r>
            <a:r>
              <a:rPr lang="en-US" altLang="en-US"/>
              <a:t>:</a:t>
            </a:r>
            <a:r>
              <a:rPr lang="ru-RU" altLang="en-US"/>
              <a:t> 2 балла.</a:t>
            </a:r>
          </a:p>
          <a:p>
            <a:r>
              <a:rPr lang="ru-RU" altLang="en-US"/>
              <a:t>3 задание</a:t>
            </a:r>
            <a:r>
              <a:rPr lang="en-US" altLang="en-US"/>
              <a:t>: 2</a:t>
            </a:r>
            <a:r>
              <a:rPr lang="ru-RU" altLang="en-US"/>
              <a:t> балла.</a:t>
            </a:r>
          </a:p>
          <a:p>
            <a:r>
              <a:rPr lang="ru-RU" altLang="en-US"/>
              <a:t>4 задание</a:t>
            </a:r>
            <a:r>
              <a:rPr lang="en-US" altLang="en-US"/>
              <a:t>:</a:t>
            </a:r>
            <a:r>
              <a:rPr lang="ru-RU" altLang="en-US"/>
              <a:t> за один правильный ответ 1 балл, максимальное количество баллов 5.</a:t>
            </a:r>
          </a:p>
          <a:p>
            <a:pPr marL="0" indent="0">
              <a:buNone/>
            </a:pPr>
            <a:r>
              <a:rPr lang="ru-RU" altLang="en-US"/>
              <a:t>   «5» - 11-10, «4» - 9-8, «3» - 7-6, «2» - 5 и менее.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5" y="528955"/>
            <a:ext cx="10871200" cy="492125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3600" b="1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Не природе нужна наша защи</a:t>
            </a:r>
            <a:r>
              <a:rPr lang="ru-RU" altLang="en-US" sz="3600" b="1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та</a:t>
            </a:r>
            <a:r>
              <a:rPr lang="en-US" altLang="en-US" sz="3600" b="1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, это нам необходимо ее покровительство: чи</a:t>
            </a:r>
            <a:r>
              <a:rPr lang="ru-RU" altLang="en-US" sz="3600" b="1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ст</a:t>
            </a:r>
            <a:r>
              <a:rPr lang="en-US" altLang="en-US" sz="3600" b="1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ый воздух, чтобы дышать, кристалльная воды, чтобы пить, вся природа, чтобы жить. </a:t>
            </a:r>
          </a:p>
          <a:p>
            <a:pPr marL="0" indent="0" algn="just">
              <a:buNone/>
            </a:pPr>
            <a:r>
              <a:rPr lang="ru-RU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              </a:t>
            </a:r>
            <a:r>
              <a:rPr lang="en-US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Д.Л. Арманд.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095" y="3590290"/>
            <a:ext cx="4750435" cy="30626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29710"/>
            <a:ext cx="3700145" cy="28282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842375" y="3590290"/>
            <a:ext cx="3057525" cy="2637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latin typeface="Comic Sans MS" panose="030F0702030302020204" charset="0"/>
                <a:cs typeface="Comic Sans MS" panose="030F0702030302020204" charset="0"/>
              </a:rPr>
              <a:t>Ситуационная задача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При благоустройстве территории новостроек можно нередко наблюдать следующее</a:t>
            </a:r>
            <a:r>
              <a:rPr lang="en-US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в таких местах часто образуются застойные лужи, плохо растут заленые насаждения, особенно в первые годы их высадки. В чем причина данных явлений?</a:t>
            </a:r>
            <a:r>
              <a:rPr lang="ru-RU" altLang="en-US"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6965" y="3913505"/>
            <a:ext cx="5804535" cy="25761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4307"/>
            <a:ext cx="10972800" cy="1143000"/>
          </a:xfrm>
        </p:spPr>
        <p:txBody>
          <a:bodyPr/>
          <a:lstStyle/>
          <a:p>
            <a:r>
              <a:rPr lang="ru-RU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Задание №4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90" y="777240"/>
            <a:ext cx="10608310" cy="59905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4307"/>
            <a:ext cx="10972800" cy="1143000"/>
          </a:xfrm>
        </p:spPr>
        <p:txBody>
          <a:bodyPr/>
          <a:lstStyle/>
          <a:p>
            <a:r>
              <a:rPr lang="ru-RU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Задание №4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65" y="647700"/>
            <a:ext cx="1104011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4307"/>
            <a:ext cx="10972800" cy="1143000"/>
          </a:xfrm>
        </p:spPr>
        <p:txBody>
          <a:bodyPr/>
          <a:lstStyle/>
          <a:p>
            <a:r>
              <a:rPr lang="ru-RU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Задание №4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35" y="669925"/>
            <a:ext cx="10426065" cy="5890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4307"/>
            <a:ext cx="10972800" cy="1143000"/>
          </a:xfrm>
        </p:spPr>
        <p:txBody>
          <a:bodyPr/>
          <a:lstStyle/>
          <a:p>
            <a:r>
              <a:rPr lang="ru-RU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Задание №4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5" y="737870"/>
            <a:ext cx="10325735" cy="584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4307"/>
            <a:ext cx="10972800" cy="1143000"/>
          </a:xfrm>
        </p:spPr>
        <p:txBody>
          <a:bodyPr/>
          <a:lstStyle/>
          <a:p>
            <a:r>
              <a:rPr lang="ru-RU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Задание №5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969010"/>
            <a:ext cx="10529570" cy="235204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74153" y="3569970"/>
            <a:ext cx="3476625" cy="304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450330" y="3710305"/>
            <a:ext cx="4434205" cy="25914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419"/>
            <a:ext cx="12178116" cy="68501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omic Sans MS" panose="030F0702030302020204" charset="0"/>
                <a:cs typeface="Comic Sans MS" panose="030F0702030302020204" charset="0"/>
              </a:rPr>
              <a:t>Спасибо за урок!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52084" y="1417638"/>
            <a:ext cx="6750050" cy="49231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4580" y="179673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 </a:t>
            </a:r>
            <a:r>
              <a:rPr lang="en-US" altLang="en-US" sz="4800">
                <a:latin typeface="Comic Sans MS" panose="030F0702030302020204" charset="0"/>
                <a:cs typeface="Comic Sans MS" panose="030F0702030302020204" charset="0"/>
              </a:rPr>
              <a:t>Топливо (нефть, уголь и метан). Загрязнение воздуха, способы предотвращения.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" y="266700"/>
            <a:ext cx="2777490" cy="22656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36105" y="4428490"/>
            <a:ext cx="4562475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4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561340"/>
            <a:ext cx="5829935" cy="5735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345" y="538480"/>
            <a:ext cx="8341995" cy="57810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4580" y="179673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 </a:t>
            </a:r>
            <a:r>
              <a:rPr lang="en-US" altLang="en-US" sz="4800">
                <a:latin typeface="Comic Sans MS" panose="030F0702030302020204" charset="0"/>
                <a:cs typeface="Comic Sans MS" panose="030F0702030302020204" charset="0"/>
              </a:rPr>
              <a:t>Топливо (нефть, уголь и метан). Загрязнение воздуха, способы предотвращения.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" y="266700"/>
            <a:ext cx="2777490" cy="22656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36105" y="4428490"/>
            <a:ext cx="4562475" cy="2279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>
                <a:latin typeface="Comic Sans MS" panose="030F0702030302020204" charset="0"/>
                <a:cs typeface="Comic Sans MS" panose="030F0702030302020204" charset="0"/>
              </a:rPr>
              <a:t>Цель урока</a:t>
            </a:r>
            <a:r>
              <a:rPr lang="en-US" altLang="en-US" b="1">
                <a:latin typeface="Comic Sans MS" panose="030F0702030302020204" charset="0"/>
                <a:cs typeface="Comic Sans MS" panose="030F070203030202020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en-US" dirty="0">
                <a:latin typeface="Comic Sans MS" panose="030F0702030302020204" charset="0"/>
                <a:cs typeface="Comic Sans MS" panose="030F0702030302020204" charset="0"/>
              </a:rPr>
              <a:t>сформировать </a:t>
            </a:r>
            <a:r>
              <a:rPr lang="ru-RU" altLang="en-US" dirty="0" smtClean="0">
                <a:latin typeface="Comic Sans MS" panose="030F0702030302020204" charset="0"/>
                <a:cs typeface="Comic Sans MS" panose="030F0702030302020204" charset="0"/>
              </a:rPr>
              <a:t>представление </a:t>
            </a:r>
            <a:r>
              <a:rPr lang="ru-RU" altLang="en-US" dirty="0">
                <a:latin typeface="Comic Sans MS" panose="030F0702030302020204" charset="0"/>
                <a:cs typeface="Comic Sans MS" panose="030F0702030302020204" charset="0"/>
              </a:rPr>
              <a:t>о видах топлива, загрязнение воздуха и способах его предотвращения. </a:t>
            </a:r>
          </a:p>
        </p:txBody>
      </p:sp>
      <p:pic>
        <p:nvPicPr>
          <p:cNvPr id="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84578" y="3514090"/>
            <a:ext cx="4562475" cy="2279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latin typeface="Comic Sans MS" panose="030F0702030302020204" charset="0"/>
                <a:cs typeface="Comic Sans MS" panose="030F0702030302020204" charset="0"/>
              </a:rPr>
              <a:t>Задачи урока</a:t>
            </a:r>
            <a:r>
              <a:rPr lang="en-US" altLang="en-US">
                <a:latin typeface="Comic Sans MS" panose="030F0702030302020204" charset="0"/>
                <a:cs typeface="Comic Sans MS" panose="030F070203030202020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35" y="953999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Изучить физические свойства топлива.</a:t>
            </a:r>
          </a:p>
          <a:p>
            <a:pPr lvl="0"/>
            <a:r>
              <a:rPr lang="ru-RU" dirty="0"/>
              <a:t>Выявить причины загрязнения воздуха.</a:t>
            </a:r>
          </a:p>
          <a:p>
            <a:pPr lvl="0"/>
            <a:r>
              <a:rPr lang="ru-RU" dirty="0"/>
              <a:t>Познакомиться с основными способами предотвращения загрязнения воздуха.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65" y="3536447"/>
            <a:ext cx="7069222" cy="31348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160"/>
            <a:ext cx="10515600" cy="1325563"/>
          </a:xfrm>
        </p:spPr>
        <p:txBody>
          <a:bodyPr/>
          <a:lstStyle/>
          <a:p>
            <a:pPr algn="ctr"/>
            <a:r>
              <a:rPr lang="ru-RU" altLang="en-US" sz="5400" b="1">
                <a:latin typeface="Comic Sans MS" panose="030F0702030302020204" charset="0"/>
                <a:cs typeface="Comic Sans MS" panose="030F0702030302020204" charset="0"/>
              </a:rPr>
              <a:t>Топливо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405" y="140144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 sz="4000">
                <a:latin typeface="Comic Sans MS" panose="030F0702030302020204" charset="0"/>
                <a:cs typeface="Comic Sans MS" panose="030F0702030302020204" charset="0"/>
              </a:rPr>
              <a:t>это вещество, способное выделить энергию в ходе реакций горения, которую можно использовать для технических целей.</a:t>
            </a:r>
          </a:p>
          <a:p>
            <a:pPr marL="0" indent="0" algn="ctr">
              <a:buNone/>
            </a:pPr>
            <a:endParaRPr lang="ru-RU" altLang="en-US" sz="40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13505"/>
            <a:ext cx="3575050" cy="29444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75050" y="4069080"/>
            <a:ext cx="4740910" cy="21056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865870" y="3811270"/>
            <a:ext cx="2764790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155" y="1034415"/>
            <a:ext cx="9723755" cy="285813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7940" y="4112260"/>
            <a:ext cx="2641600" cy="24028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21450" y="4521835"/>
            <a:ext cx="4003040" cy="19932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-174307"/>
            <a:ext cx="10972800" cy="1143000"/>
          </a:xfrm>
        </p:spPr>
        <p:txBody>
          <a:bodyPr/>
          <a:lstStyle/>
          <a:p>
            <a:r>
              <a:rPr lang="ru-RU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Задание №2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6428"/>
            <a:ext cx="10972800" cy="1143000"/>
          </a:xfrm>
        </p:spPr>
        <p:txBody>
          <a:bodyPr/>
          <a:lstStyle/>
          <a:p>
            <a:r>
              <a:rPr lang="ru-RU" altLang="en-US" b="1">
                <a:latin typeface="Comic Sans MS" panose="030F0702030302020204" charset="0"/>
                <a:cs typeface="Comic Sans MS" panose="030F0702030302020204" charset="0"/>
              </a:rPr>
              <a:t>Классификация</a:t>
            </a:r>
            <a:r>
              <a:rPr lang="ru-RU" altLang="en-US">
                <a:latin typeface="Comic Sans MS" panose="030F0702030302020204" charset="0"/>
                <a:cs typeface="Comic Sans MS" panose="030F0702030302020204" charset="0"/>
              </a:rPr>
              <a:t/>
            </a:r>
            <a:br>
              <a:rPr lang="ru-RU" altLang="en-US"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по агрегатному состоянию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5340"/>
            <a:ext cx="10972800" cy="4525963"/>
          </a:xfrm>
        </p:spPr>
        <p:txBody>
          <a:bodyPr/>
          <a:lstStyle/>
          <a:p>
            <a:r>
              <a:rPr lang="ru-RU" altLang="en-US">
                <a:latin typeface="Comic Sans MS" panose="030F0702030302020204" charset="0"/>
                <a:ea typeface="SimSun" panose="02010600030101010101" pitchFamily="2" charset="-122"/>
                <a:cs typeface="Comic Sans MS" panose="030F0702030302020204" charset="0"/>
              </a:rPr>
              <a:t>Твердое (уголь, торф,горючие сланцы, древесина)</a:t>
            </a:r>
            <a:r>
              <a:rPr lang="en-US" altLang="en-US">
                <a:latin typeface="Comic Sans MS" panose="030F0702030302020204" charset="0"/>
                <a:ea typeface="SimSun" panose="02010600030101010101" pitchFamily="2" charset="-122"/>
                <a:cs typeface="Comic Sans MS" panose="030F0702030302020204" charset="0"/>
              </a:rPr>
              <a:t>;</a:t>
            </a:r>
          </a:p>
          <a:p>
            <a:r>
              <a:rPr lang="ru-RU" altLang="en-US">
                <a:latin typeface="Comic Sans MS" panose="030F0702030302020204" charset="0"/>
                <a:ea typeface="SimSun" panose="02010600030101010101" pitchFamily="2" charset="-122"/>
                <a:cs typeface="Comic Sans MS" panose="030F0702030302020204" charset="0"/>
              </a:rPr>
              <a:t>Жидкое (нефть, керосин, бензин, солярное масло)</a:t>
            </a:r>
            <a:r>
              <a:rPr lang="en-US" altLang="en-US">
                <a:latin typeface="Comic Sans MS" panose="030F0702030302020204" charset="0"/>
                <a:ea typeface="SimSun" panose="02010600030101010101" pitchFamily="2" charset="-122"/>
                <a:cs typeface="Comic Sans MS" panose="030F0702030302020204" charset="0"/>
              </a:rPr>
              <a:t>;</a:t>
            </a:r>
          </a:p>
          <a:p>
            <a:r>
              <a:rPr lang="ru-RU" altLang="en-US">
                <a:latin typeface="Comic Sans MS" panose="030F0702030302020204" charset="0"/>
                <a:ea typeface="SimSun" panose="02010600030101010101" pitchFamily="2" charset="-122"/>
                <a:cs typeface="Comic Sans MS" panose="030F0702030302020204" charset="0"/>
              </a:rPr>
              <a:t>Газообразное (природный газ, нефтяной газ, коксовый газ, доменный газ, метан, пропан).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91780" y="4499610"/>
            <a:ext cx="3690620" cy="21120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471670"/>
            <a:ext cx="2604135" cy="21399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806825" y="4471670"/>
            <a:ext cx="3802380" cy="2146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295</Words>
  <Application>Microsoft Office PowerPoint</Application>
  <PresentationFormat>Широкоэкранный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SimSun</vt:lpstr>
      <vt:lpstr>Arial</vt:lpstr>
      <vt:lpstr>Comic Sans MS</vt:lpstr>
      <vt:lpstr>Default Design</vt:lpstr>
      <vt:lpstr>Критерии оценивания  (проверочная работа)</vt:lpstr>
      <vt:lpstr>Презентация PowerPoint</vt:lpstr>
      <vt:lpstr>Презентация PowerPoint</vt:lpstr>
      <vt:lpstr> Топливо (нефть, уголь и метан). Загрязнение воздуха, способы предотвращения.</vt:lpstr>
      <vt:lpstr>Цель урока:</vt:lpstr>
      <vt:lpstr>Задачи урока:</vt:lpstr>
      <vt:lpstr>Топливо </vt:lpstr>
      <vt:lpstr>Задание №2</vt:lpstr>
      <vt:lpstr>Классификация по агрегатному состоянию </vt:lpstr>
      <vt:lpstr>Презентация PowerPoint</vt:lpstr>
      <vt:lpstr>Ситуационная задача</vt:lpstr>
      <vt:lpstr>Задание №4</vt:lpstr>
      <vt:lpstr>Задание №4</vt:lpstr>
      <vt:lpstr>Задание №4</vt:lpstr>
      <vt:lpstr>Задание №4</vt:lpstr>
      <vt:lpstr>Задание №5</vt:lpstr>
      <vt:lpstr>Презентация PowerPoint</vt:lpstr>
      <vt:lpstr>Спасибо за урок!</vt:lpstr>
      <vt:lpstr> Топливо (нефть, уголь и метан). Загрязнение воздуха, способы предотвращения.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Кабинет 21</cp:lastModifiedBy>
  <cp:revision>3</cp:revision>
  <dcterms:created xsi:type="dcterms:W3CDTF">2024-12-04T12:52:00Z</dcterms:created>
  <dcterms:modified xsi:type="dcterms:W3CDTF">2024-12-05T06:46:16Z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957E2504D77D4844B808D5D548DE8DB6_12</vt:lpwstr>
  </property>
  <property fmtid="{D5CDD505-2E9C-101B-9397-08002B2CF9AE}" pid="3" name="KSOProductBuildVer">
    <vt:lpwstr>1033-12.2.0.18911</vt:lpwstr>
  </property>
</Properties>
</file>